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21" r:id="rId2"/>
    <p:sldId id="555" r:id="rId3"/>
    <p:sldId id="552" r:id="rId4"/>
    <p:sldId id="498" r:id="rId5"/>
    <p:sldId id="553" r:id="rId6"/>
    <p:sldId id="551" r:id="rId7"/>
    <p:sldId id="492" r:id="rId8"/>
    <p:sldId id="554" r:id="rId9"/>
    <p:sldId id="549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DF7"/>
    <a:srgbClr val="33CCCC"/>
    <a:srgbClr val="FF3300"/>
    <a:srgbClr val="AB5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79484" autoAdjust="0"/>
  </p:normalViewPr>
  <p:slideViewPr>
    <p:cSldViewPr snapToGrid="0">
      <p:cViewPr varScale="1">
        <p:scale>
          <a:sx n="58" d="100"/>
          <a:sy n="58" d="100"/>
        </p:scale>
        <p:origin x="108" y="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8C2297B-2C95-42B5-B515-C917335343B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4638B77-B03C-42F0-8E0F-207E84A1E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9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8"/>
          </a:xfrm>
          <a:prstGeom prst="rect">
            <a:avLst/>
          </a:prstGeom>
        </p:spPr>
        <p:txBody>
          <a:bodyPr vert="horz" lIns="90552" tIns="45276" rIns="90552" bIns="452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770" y="0"/>
            <a:ext cx="3043762" cy="465928"/>
          </a:xfrm>
          <a:prstGeom prst="rect">
            <a:avLst/>
          </a:prstGeom>
        </p:spPr>
        <p:txBody>
          <a:bodyPr vert="horz" lIns="90552" tIns="45276" rIns="90552" bIns="45276" rtlCol="0"/>
          <a:lstStyle>
            <a:lvl1pPr algn="r">
              <a:defRPr sz="1200"/>
            </a:lvl1pPr>
          </a:lstStyle>
          <a:p>
            <a:fld id="{2F04FC87-02FC-4C6F-A03D-821BE1EC414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2" tIns="45276" rIns="90552" bIns="452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3" y="4479829"/>
            <a:ext cx="5619736" cy="3666029"/>
          </a:xfrm>
          <a:prstGeom prst="rect">
            <a:avLst/>
          </a:prstGeom>
        </p:spPr>
        <p:txBody>
          <a:bodyPr vert="horz" lIns="90552" tIns="45276" rIns="90552" bIns="4527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3172"/>
            <a:ext cx="3043762" cy="465928"/>
          </a:xfrm>
          <a:prstGeom prst="rect">
            <a:avLst/>
          </a:prstGeom>
        </p:spPr>
        <p:txBody>
          <a:bodyPr vert="horz" lIns="90552" tIns="45276" rIns="90552" bIns="452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770" y="8843172"/>
            <a:ext cx="3043762" cy="465928"/>
          </a:xfrm>
          <a:prstGeom prst="rect">
            <a:avLst/>
          </a:prstGeom>
        </p:spPr>
        <p:txBody>
          <a:bodyPr vert="horz" lIns="90552" tIns="45276" rIns="90552" bIns="45276" rtlCol="0" anchor="b"/>
          <a:lstStyle>
            <a:lvl1pPr algn="r">
              <a:defRPr sz="1200"/>
            </a:lvl1pPr>
          </a:lstStyle>
          <a:p>
            <a:fld id="{4BCC0644-9558-40AE-BA48-283822B4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C0644-9558-40AE-BA48-283822B456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CC0644-9558-40AE-BA48-283822B456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6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C0644-9558-40AE-BA48-283822B456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CC0644-9558-40AE-BA48-283822B456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4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intros</a:t>
            </a:r>
            <a:r>
              <a:rPr lang="en-US" baseline="0" dirty="0" smtClean="0"/>
              <a:t> followed by Buchbinder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C0644-9558-40AE-BA48-283822B456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0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3ED4C-2E9E-4E93-9F4E-7EDE4C688E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55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3ED4C-2E9E-4E93-9F4E-7EDE4C688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6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3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3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7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9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8E76-B540-4F59-A868-B0C2C375B308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8131-96DB-4FCE-8A6A-1F64777FB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99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ncer.ucsf.edu/community-engage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6291-3F34-44CA-9E76-3BC2143B6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729" y="1860795"/>
            <a:ext cx="10605155" cy="2387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COVID Emergency </a:t>
            </a:r>
            <a:r>
              <a:rPr lang="en-US" dirty="0" smtClean="0"/>
              <a:t>Communications Grant Network Meeting </a:t>
            </a:r>
            <a:br>
              <a:rPr lang="en-US" dirty="0" smtClean="0"/>
            </a:br>
            <a:r>
              <a:rPr lang="en-US" dirty="0" smtClean="0"/>
              <a:t>8/19/2020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8C881-4372-4D94-856A-7C6FB6678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465" y="4368138"/>
            <a:ext cx="9144000" cy="165576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43190" y="6143643"/>
            <a:ext cx="47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http://cancer.ucsf.edu/community-engagement/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18" y="376324"/>
            <a:ext cx="1619907" cy="49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6380"/>
            <a:ext cx="10515600" cy="2852737"/>
          </a:xfrm>
        </p:spPr>
        <p:txBody>
          <a:bodyPr/>
          <a:lstStyle/>
          <a:p>
            <a:pPr algn="ctr"/>
            <a:r>
              <a:rPr lang="en-US" dirty="0" smtClean="0"/>
              <a:t>WELCOME!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COVID </a:t>
            </a:r>
            <a:r>
              <a:rPr lang="en-US" sz="5400" dirty="0"/>
              <a:t>emergency communications grantees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" t="11589" r="57025" b="16835"/>
          <a:stretch/>
        </p:blipFill>
        <p:spPr>
          <a:xfrm>
            <a:off x="5037514" y="2411529"/>
            <a:ext cx="2364082" cy="217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C353A3-9FD9-4A1C-A506-42F6B6DC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800" b="1" dirty="0" smtClean="0"/>
              <a:t>Who is in the room?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274320" numCol="2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/>
              <a:t>Bay Area Community Health Advisory Council 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Cancer Resource Centers of Mendocino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Cancer Support Community San Francisco Bay Area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Glad Tidings Community Development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The Latino Cancer Institute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Regional Pacific Island Task Force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Rise Up Solutions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San Francisco Women's Cancer Network 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Shaw Consulting Services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Women's Cancer Resource Center </a:t>
            </a:r>
          </a:p>
          <a:p>
            <a:pPr>
              <a:lnSpc>
                <a:spcPct val="120000"/>
              </a:lnSpc>
            </a:pPr>
            <a:r>
              <a:rPr lang="es-ES" sz="2000" b="1" dirty="0"/>
              <a:t>Cultura y Arte Nativa de las </a:t>
            </a:r>
            <a:r>
              <a:rPr lang="es-ES" sz="2000" b="1" dirty="0" err="1"/>
              <a:t>Americas</a:t>
            </a:r>
            <a:r>
              <a:rPr lang="es-ES" sz="2000" b="1" dirty="0"/>
              <a:t>-Carnaval </a:t>
            </a:r>
            <a:r>
              <a:rPr lang="es-ES" sz="2000" b="1" dirty="0" smtClean="0"/>
              <a:t>San Francisco</a:t>
            </a:r>
            <a:endParaRPr lang="en-US" sz="2000" b="1" dirty="0"/>
          </a:p>
          <a:p>
            <a:pPr>
              <a:lnSpc>
                <a:spcPct val="120000"/>
              </a:lnSpc>
            </a:pPr>
            <a:r>
              <a:rPr lang="en-US" sz="2000" b="1" dirty="0"/>
              <a:t>Bayview Hunters Point Community </a:t>
            </a:r>
            <a:r>
              <a:rPr lang="en-US" sz="2000" b="1" dirty="0" smtClean="0"/>
              <a:t>Advocates</a:t>
            </a:r>
          </a:p>
          <a:p>
            <a:pPr>
              <a:lnSpc>
                <a:spcPct val="120000"/>
              </a:lnSpc>
            </a:pPr>
            <a:r>
              <a:rPr lang="en-US" sz="2000" b="1" dirty="0" err="1"/>
              <a:t>Rafiki</a:t>
            </a:r>
            <a:r>
              <a:rPr lang="en-US" sz="2000" b="1" dirty="0"/>
              <a:t> Coalition for Health and Wellness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282" y="5955810"/>
            <a:ext cx="1639613" cy="6574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745673" y="8075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558"/>
            <a:ext cx="10515600" cy="1325563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dirty="0" smtClean="0"/>
              <a:t>Introductions</a:t>
            </a:r>
            <a:endParaRPr lang="en-US" sz="400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252" y="1457121"/>
            <a:ext cx="7512321" cy="5029200"/>
          </a:xfrm>
        </p:spPr>
      </p:pic>
    </p:spTree>
    <p:extLst>
      <p:ext uri="{BB962C8B-B14F-4D97-AF65-F5344CB8AC3E}">
        <p14:creationId xmlns:p14="http://schemas.microsoft.com/office/powerpoint/2010/main" val="5659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Introductions…in 2 minutes or less!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9050" cmpd="sng">
            <a:solidFill>
              <a:schemeClr val="tx1"/>
            </a:solidFill>
          </a:ln>
        </p:spPr>
        <p:txBody>
          <a:bodyPr lIns="274320" tIns="457200" rIns="274320" bIns="91440"/>
          <a:lstStyle/>
          <a:p>
            <a:r>
              <a:rPr lang="en-US" sz="3200" dirty="0" smtClean="0"/>
              <a:t>Name </a:t>
            </a:r>
            <a:r>
              <a:rPr lang="en-US" sz="3200" dirty="0"/>
              <a:t>of organization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200" dirty="0" smtClean="0"/>
              <a:t>Geographic </a:t>
            </a:r>
            <a:r>
              <a:rPr lang="en-US" sz="3200" dirty="0"/>
              <a:t>area and population you </a:t>
            </a:r>
            <a:r>
              <a:rPr lang="en-US" sz="3200" dirty="0" smtClean="0"/>
              <a:t>serve</a:t>
            </a:r>
          </a:p>
          <a:p>
            <a:endParaRPr lang="en-US" sz="1200" dirty="0"/>
          </a:p>
          <a:p>
            <a:r>
              <a:rPr lang="en-US" sz="3200" dirty="0" smtClean="0"/>
              <a:t>What </a:t>
            </a:r>
            <a:r>
              <a:rPr lang="en-US" sz="3200" dirty="0"/>
              <a:t>COVID activities are you involved in now? </a:t>
            </a:r>
            <a:endParaRPr lang="en-US" sz="3200" dirty="0" smtClean="0"/>
          </a:p>
          <a:p>
            <a:endParaRPr lang="en-US" sz="1200" dirty="0" smtClean="0"/>
          </a:p>
          <a:p>
            <a:r>
              <a:rPr lang="en-US" sz="3200" dirty="0" smtClean="0"/>
              <a:t>How </a:t>
            </a:r>
            <a:r>
              <a:rPr lang="en-US" sz="3200" dirty="0"/>
              <a:t>are you educating the community about COVID?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C353A3-9FD9-4A1C-A506-42F6B6DC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b="1" dirty="0"/>
              <a:t>COVID Emergency Communication Grants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ln w="9525">
            <a:solidFill>
              <a:schemeClr val="tx1"/>
            </a:solidFill>
          </a:ln>
        </p:spPr>
        <p:txBody>
          <a:bodyPr lIns="182880" tIns="274320"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sz="2900" b="1" dirty="0" smtClean="0"/>
              <a:t>GRANTEE EXPECTATIONS</a:t>
            </a:r>
          </a:p>
          <a:p>
            <a:pPr marL="0" indent="0">
              <a:buNone/>
            </a:pPr>
            <a:r>
              <a:rPr lang="en-US" sz="1800" dirty="0" smtClean="0">
                <a:latin typeface="+mj-lt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Quarterly meeting:</a:t>
            </a:r>
            <a:r>
              <a:rPr lang="en-US" dirty="0" smtClean="0"/>
              <a:t> A commitment to a quarterly meeting, to be held on the same day as the standing CAB meeting is required. </a:t>
            </a:r>
            <a:r>
              <a:rPr lang="en-US" b="1" i="1" dirty="0" smtClean="0"/>
              <a:t>This meeting will be used to link funded organizations to each other and create a strategy for solidifying our network of community partners. </a:t>
            </a:r>
            <a:endParaRPr lang="en-US" b="1" i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b="1" dirty="0" smtClean="0"/>
              <a:t>Progress Reporting:</a:t>
            </a:r>
            <a:r>
              <a:rPr lang="en-US" dirty="0" smtClean="0"/>
              <a:t> A midterm progress report is required in January 2021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" y="6050403"/>
            <a:ext cx="1639613" cy="6574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745673" y="8075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8956"/>
            <a:ext cx="10515600" cy="1325563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Overview of the COVID Emergency Communications Grantees  Structure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90" y="559133"/>
            <a:ext cx="1619907" cy="49964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028497" y="2776442"/>
            <a:ext cx="7880274" cy="33704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73152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tabLst>
                <a:tab pos="2971800" algn="ctr"/>
                <a:tab pos="3249295" algn="l"/>
              </a:tabLst>
            </a:pPr>
            <a:r>
              <a:rPr lang="en-US" sz="3600" dirty="0" smtClean="0"/>
              <a:t>TO THINK ABOUT:</a:t>
            </a: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2971800" algn="ctr"/>
                <a:tab pos="3249295" algn="l"/>
              </a:tabLst>
            </a:pPr>
            <a:endParaRPr lang="en-US" sz="3600" dirty="0" smtClean="0"/>
          </a:p>
          <a:p>
            <a:pPr marL="857250" indent="-85725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2971800" algn="ctr"/>
                <a:tab pos="3249295" algn="l"/>
              </a:tabLst>
            </a:pPr>
            <a:r>
              <a:rPr lang="en-US" sz="3600" dirty="0" smtClean="0"/>
              <a:t>Quarterly group meetings;</a:t>
            </a:r>
          </a:p>
          <a:p>
            <a:pPr marL="1314450" lvl="1" indent="-85725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2971800" algn="ctr"/>
                <a:tab pos="3249295" algn="l"/>
              </a:tabLst>
            </a:pPr>
            <a:r>
              <a:rPr lang="en-US" sz="2800" dirty="0" smtClean="0"/>
              <a:t>Grantees Share v. Guest speaker?</a:t>
            </a:r>
            <a:r>
              <a:rPr lang="en-US" sz="2800" dirty="0"/>
              <a:t>	</a:t>
            </a:r>
          </a:p>
          <a:p>
            <a:pPr marL="742950" indent="-74295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2971800" algn="ctr"/>
                <a:tab pos="3249295" algn="l"/>
              </a:tabLst>
            </a:pPr>
            <a:r>
              <a:rPr lang="en-US" sz="3600" dirty="0" smtClean="0"/>
              <a:t>Coordinate action plan</a:t>
            </a:r>
          </a:p>
          <a:p>
            <a:pPr marL="742950" indent="-74295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2971800" algn="ctr"/>
                <a:tab pos="3249295" algn="l"/>
              </a:tabLst>
            </a:pPr>
            <a:r>
              <a:rPr lang="en-US" sz="3600" dirty="0" smtClean="0"/>
              <a:t>Open dialogue</a:t>
            </a: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2971800" algn="ctr"/>
                <a:tab pos="3249295" algn="l"/>
              </a:tabLst>
            </a:pPr>
            <a:r>
              <a:rPr lang="en-US" sz="4000" dirty="0" smtClean="0"/>
              <a:t>	</a:t>
            </a:r>
            <a:endParaRPr lang="en-US" sz="3600" dirty="0" smtClean="0"/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2971800" algn="ctr"/>
                <a:tab pos="3249295" algn="l"/>
              </a:tabLs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b="1" dirty="0" smtClean="0">
                <a:ln/>
                <a:solidFill>
                  <a:schemeClr val="accent4"/>
                </a:solidFill>
              </a:rPr>
              <a:t/>
            </a:r>
            <a:br>
              <a:rPr lang="en-US" b="1" dirty="0" smtClean="0">
                <a:ln/>
                <a:solidFill>
                  <a:schemeClr val="accent4"/>
                </a:solidFill>
              </a:rPr>
            </a:br>
            <a:r>
              <a:rPr lang="en-US" sz="6000" b="1" dirty="0" smtClean="0">
                <a:ln/>
                <a:solidFill>
                  <a:srgbClr val="33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up next:</a:t>
            </a:r>
            <a:r>
              <a:rPr lang="en-US" b="1" dirty="0" smtClean="0">
                <a:ln/>
                <a:solidFill>
                  <a:schemeClr val="accent4"/>
                </a:solidFill>
              </a:rPr>
              <a:t/>
            </a:r>
            <a:br>
              <a:rPr lang="en-US" b="1" dirty="0" smtClean="0">
                <a:ln/>
                <a:solidFill>
                  <a:schemeClr val="accent4"/>
                </a:solidFill>
              </a:rPr>
            </a:b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609" y="2072368"/>
            <a:ext cx="11175391" cy="3181803"/>
          </a:xfrm>
          <a:ln w="15875" cmpd="sng">
            <a:solidFill>
              <a:schemeClr val="tx1"/>
            </a:solidFill>
          </a:ln>
        </p:spPr>
        <p:txBody>
          <a:bodyPr lIns="274320" rIns="182880" anchor="ctr"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B0F0"/>
                </a:solidFill>
              </a:rPr>
              <a:t>Featured Speaker: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F0"/>
                </a:solidFill>
              </a:rPr>
              <a:t>Dr</a:t>
            </a:r>
            <a:r>
              <a:rPr lang="en-US" sz="4400" b="1" dirty="0">
                <a:solidFill>
                  <a:srgbClr val="00B0F0"/>
                </a:solidFill>
              </a:rPr>
              <a:t>. Susan </a:t>
            </a:r>
            <a:r>
              <a:rPr lang="en-US" sz="4400" b="1" dirty="0" smtClean="0">
                <a:solidFill>
                  <a:srgbClr val="00B0F0"/>
                </a:solidFill>
              </a:rPr>
              <a:t>Buchbinder - Principal Investigator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F0"/>
                </a:solidFill>
              </a:rPr>
              <a:t>COVID19 </a:t>
            </a:r>
            <a:r>
              <a:rPr lang="en-US" sz="4400" b="1" dirty="0">
                <a:solidFill>
                  <a:srgbClr val="00B0F0"/>
                </a:solidFill>
              </a:rPr>
              <a:t>Astra Zeneca Vaccine </a:t>
            </a:r>
            <a:r>
              <a:rPr lang="en-US" sz="4400" b="1" dirty="0" smtClean="0">
                <a:solidFill>
                  <a:srgbClr val="00B0F0"/>
                </a:solidFill>
              </a:rPr>
              <a:t>Trial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09" y="5903258"/>
            <a:ext cx="1639613" cy="65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111" y="619171"/>
            <a:ext cx="11601490" cy="17222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</a:t>
            </a:r>
            <a:r>
              <a:rPr lang="en-US" dirty="0"/>
              <a:t> </a:t>
            </a:r>
            <a:r>
              <a:rPr lang="en-US" dirty="0" smtClean="0"/>
              <a:t>all you do!</a:t>
            </a:r>
            <a:br>
              <a:rPr lang="en-US" dirty="0" smtClean="0"/>
            </a:br>
            <a:r>
              <a:rPr lang="en-US" dirty="0" smtClean="0"/>
              <a:t>Please mark your calendars </a:t>
            </a:r>
            <a:br>
              <a:rPr lang="en-US" dirty="0" smtClean="0"/>
            </a:b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24" y="5903258"/>
            <a:ext cx="1639613" cy="657413"/>
          </a:xfrm>
          <a:prstGeom prst="rect">
            <a:avLst/>
          </a:prstGeom>
        </p:spPr>
      </p:pic>
      <p:sp>
        <p:nvSpPr>
          <p:cNvPr id="8" name="Speech Bubble: Rectangle with Corners Rounded 22">
            <a:extLst>
              <a:ext uri="{FF2B5EF4-FFF2-40B4-BE49-F238E27FC236}">
                <a16:creationId xmlns:a16="http://schemas.microsoft.com/office/drawing/2014/main" id="{9596979F-9005-4883-BDA4-3FF70649C52E}"/>
              </a:ext>
            </a:extLst>
          </p:cNvPr>
          <p:cNvSpPr>
            <a:spLocks/>
          </p:cNvSpPr>
          <p:nvPr/>
        </p:nvSpPr>
        <p:spPr>
          <a:xfrm>
            <a:off x="7766462" y="1382005"/>
            <a:ext cx="3983139" cy="21805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CAB </a:t>
            </a:r>
            <a:r>
              <a:rPr lang="en-US" sz="2000" b="1" dirty="0">
                <a:solidFill>
                  <a:schemeClr val="tx1"/>
                </a:solidFill>
              </a:rPr>
              <a:t>2: </a:t>
            </a:r>
            <a:r>
              <a:rPr lang="en-US" sz="2000" b="1" dirty="0" err="1">
                <a:solidFill>
                  <a:schemeClr val="tx1"/>
                </a:solidFill>
              </a:rPr>
              <a:t>ChatnChew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(CAB + Networks)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October 21, </a:t>
            </a:r>
            <a:r>
              <a:rPr lang="en-US" sz="2000" b="1" dirty="0" smtClean="0">
                <a:solidFill>
                  <a:schemeClr val="tx1"/>
                </a:solidFill>
              </a:rPr>
              <a:t>2020</a:t>
            </a:r>
          </a:p>
          <a:p>
            <a:pPr algn="ctr">
              <a:lnSpc>
                <a:spcPct val="15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Topic: TBD</a:t>
            </a:r>
            <a:endParaRPr lang="en-US" sz="2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409588" y="4141667"/>
            <a:ext cx="3989374" cy="216374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576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000" b="1" dirty="0" smtClean="0">
                <a:solidFill>
                  <a:schemeClr val="tx1"/>
                </a:solidFill>
              </a:rPr>
              <a:t> COVID </a:t>
            </a:r>
            <a:r>
              <a:rPr lang="en-US" sz="2000" b="1" dirty="0">
                <a:solidFill>
                  <a:schemeClr val="tx1"/>
                </a:solidFill>
              </a:rPr>
              <a:t>Communication Grant Network meeting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November 18, 2020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34" y="1826006"/>
            <a:ext cx="3922631" cy="45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56320</TotalTime>
  <Words>207</Words>
  <Application>Microsoft Office PowerPoint</Application>
  <PresentationFormat>Widescreen</PresentationFormat>
  <Paragraphs>60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   COVID Emergency Communications Grant Network Meeting  8/19/2020</vt:lpstr>
      <vt:lpstr>WELCOME!  </vt:lpstr>
      <vt:lpstr>Who is in the room?</vt:lpstr>
      <vt:lpstr>Introductions</vt:lpstr>
      <vt:lpstr>Brief Introductions…in 2 minutes or less! </vt:lpstr>
      <vt:lpstr>COVID Emergency Communication Grants </vt:lpstr>
      <vt:lpstr>Overview of the COVID Emergency Communications Grantees  Structure</vt:lpstr>
      <vt:lpstr> Coming up next: </vt:lpstr>
      <vt:lpstr>Thank you for all you do! Please mark your calendars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</dc:title>
  <dc:creator>Kim R</dc:creator>
  <cp:lastModifiedBy>Rhoads, Kim</cp:lastModifiedBy>
  <cp:revision>503</cp:revision>
  <cp:lastPrinted>2019-12-20T18:57:18Z</cp:lastPrinted>
  <dcterms:created xsi:type="dcterms:W3CDTF">2018-04-11T22:41:28Z</dcterms:created>
  <dcterms:modified xsi:type="dcterms:W3CDTF">2020-08-16T09:58:45Z</dcterms:modified>
</cp:coreProperties>
</file>